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1768E1F-2015-436F-B13E-9F7E35BCF656}">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6" autoAdjust="0"/>
    <p:restoredTop sz="94660"/>
  </p:normalViewPr>
  <p:slideViewPr>
    <p:cSldViewPr snapToGrid="0">
      <p:cViewPr>
        <p:scale>
          <a:sx n="22" d="100"/>
          <a:sy n="22" d="100"/>
        </p:scale>
        <p:origin x="1152" y="-2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BDA7-4415-447B-A9FC-AD2D762744EE}" type="datetimeFigureOut">
              <a:rPr lang="en-IE" smtClean="0"/>
              <a:t>29/02/2024</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04D47-EF75-486F-9642-8A8A787C5110}" type="slidenum">
              <a:rPr lang="en-IE" smtClean="0"/>
              <a:t>‹#›</a:t>
            </a:fld>
            <a:endParaRPr lang="en-IE"/>
          </a:p>
        </p:txBody>
      </p:sp>
    </p:spTree>
    <p:extLst>
      <p:ext uri="{BB962C8B-B14F-4D97-AF65-F5344CB8AC3E}">
        <p14:creationId xmlns:p14="http://schemas.microsoft.com/office/powerpoint/2010/main" val="2944775654"/>
      </p:ext>
    </p:extLst>
  </p:cSld>
  <p:clrMap bg1="lt1" tx1="dk1" bg2="lt2" tx2="dk2" accent1="accent1" accent2="accent2" accent3="accent3" accent4="accent4" accent5="accent5" accent6="accent6" hlink="hlink" folHlink="folHlink"/>
  <p:notesStyle>
    <a:lvl1pPr marL="0" algn="l" defTabSz="3181198" rtl="0" eaLnBrk="1" latinLnBrk="0" hangingPunct="1">
      <a:defRPr sz="4175" kern="1200">
        <a:solidFill>
          <a:schemeClr val="tx1"/>
        </a:solidFill>
        <a:latin typeface="+mn-lt"/>
        <a:ea typeface="+mn-ea"/>
        <a:cs typeface="+mn-cs"/>
      </a:defRPr>
    </a:lvl1pPr>
    <a:lvl2pPr marL="1590599" algn="l" defTabSz="3181198" rtl="0" eaLnBrk="1" latinLnBrk="0" hangingPunct="1">
      <a:defRPr sz="4175" kern="1200">
        <a:solidFill>
          <a:schemeClr val="tx1"/>
        </a:solidFill>
        <a:latin typeface="+mn-lt"/>
        <a:ea typeface="+mn-ea"/>
        <a:cs typeface="+mn-cs"/>
      </a:defRPr>
    </a:lvl2pPr>
    <a:lvl3pPr marL="3181198" algn="l" defTabSz="3181198" rtl="0" eaLnBrk="1" latinLnBrk="0" hangingPunct="1">
      <a:defRPr sz="4175" kern="1200">
        <a:solidFill>
          <a:schemeClr val="tx1"/>
        </a:solidFill>
        <a:latin typeface="+mn-lt"/>
        <a:ea typeface="+mn-ea"/>
        <a:cs typeface="+mn-cs"/>
      </a:defRPr>
    </a:lvl3pPr>
    <a:lvl4pPr marL="4771796" algn="l" defTabSz="3181198" rtl="0" eaLnBrk="1" latinLnBrk="0" hangingPunct="1">
      <a:defRPr sz="4175" kern="1200">
        <a:solidFill>
          <a:schemeClr val="tx1"/>
        </a:solidFill>
        <a:latin typeface="+mn-lt"/>
        <a:ea typeface="+mn-ea"/>
        <a:cs typeface="+mn-cs"/>
      </a:defRPr>
    </a:lvl4pPr>
    <a:lvl5pPr marL="6362395" algn="l" defTabSz="3181198" rtl="0" eaLnBrk="1" latinLnBrk="0" hangingPunct="1">
      <a:defRPr sz="4175" kern="1200">
        <a:solidFill>
          <a:schemeClr val="tx1"/>
        </a:solidFill>
        <a:latin typeface="+mn-lt"/>
        <a:ea typeface="+mn-ea"/>
        <a:cs typeface="+mn-cs"/>
      </a:defRPr>
    </a:lvl5pPr>
    <a:lvl6pPr marL="7952994" algn="l" defTabSz="3181198" rtl="0" eaLnBrk="1" latinLnBrk="0" hangingPunct="1">
      <a:defRPr sz="4175" kern="1200">
        <a:solidFill>
          <a:schemeClr val="tx1"/>
        </a:solidFill>
        <a:latin typeface="+mn-lt"/>
        <a:ea typeface="+mn-ea"/>
        <a:cs typeface="+mn-cs"/>
      </a:defRPr>
    </a:lvl6pPr>
    <a:lvl7pPr marL="9543593" algn="l" defTabSz="3181198" rtl="0" eaLnBrk="1" latinLnBrk="0" hangingPunct="1">
      <a:defRPr sz="4175" kern="1200">
        <a:solidFill>
          <a:schemeClr val="tx1"/>
        </a:solidFill>
        <a:latin typeface="+mn-lt"/>
        <a:ea typeface="+mn-ea"/>
        <a:cs typeface="+mn-cs"/>
      </a:defRPr>
    </a:lvl7pPr>
    <a:lvl8pPr marL="11134192" algn="l" defTabSz="3181198" rtl="0" eaLnBrk="1" latinLnBrk="0" hangingPunct="1">
      <a:defRPr sz="4175" kern="1200">
        <a:solidFill>
          <a:schemeClr val="tx1"/>
        </a:solidFill>
        <a:latin typeface="+mn-lt"/>
        <a:ea typeface="+mn-ea"/>
        <a:cs typeface="+mn-cs"/>
      </a:defRPr>
    </a:lvl8pPr>
    <a:lvl9pPr marL="12724790" algn="l" defTabSz="3181198" rtl="0" eaLnBrk="1" latinLnBrk="0" hangingPunct="1">
      <a:defRPr sz="41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0D9AD0-DCBD-03AA-35DB-B6BEB50F9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ACBF163-E486-4E37-8E25-1D142B47A37E}" type="slidenum">
              <a:rPr lang="en-US" altLang="fr-FR"/>
              <a:pPr>
                <a:spcBef>
                  <a:spcPct val="0"/>
                </a:spcBef>
              </a:pPr>
              <a:t>1</a:t>
            </a:fld>
            <a:endParaRPr lang="en-US" altLang="fr-FR"/>
          </a:p>
        </p:txBody>
      </p:sp>
      <p:sp>
        <p:nvSpPr>
          <p:cNvPr id="6146" name="Rectangle 2">
            <a:extLst>
              <a:ext uri="{FF2B5EF4-FFF2-40B4-BE49-F238E27FC236}">
                <a16:creationId xmlns:a16="http://schemas.microsoft.com/office/drawing/2014/main" id="{DE2AABDC-92A9-53E5-000E-03532F84C09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F038D0D-9289-5640-5FDD-E81163AFB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7168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3">
            <a:extLst>
              <a:ext uri="{FF2B5EF4-FFF2-40B4-BE49-F238E27FC236}">
                <a16:creationId xmlns:a16="http://schemas.microsoft.com/office/drawing/2014/main" id="{DDF5F476-0C1B-7341-A1E5-2812C00860BC}"/>
              </a:ext>
            </a:extLst>
          </p:cNvPr>
          <p:cNvSpPr>
            <a:spLocks noChangeArrowheads="1"/>
          </p:cNvSpPr>
          <p:nvPr/>
        </p:nvSpPr>
        <p:spPr bwMode="auto">
          <a:xfrm>
            <a:off x="644525" y="6242050"/>
            <a:ext cx="9321800" cy="35625088"/>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15">
            <a:extLst>
              <a:ext uri="{FF2B5EF4-FFF2-40B4-BE49-F238E27FC236}">
                <a16:creationId xmlns:a16="http://schemas.microsoft.com/office/drawing/2014/main" id="{B8B4B043-15E0-959A-206A-B931F3071070}"/>
              </a:ext>
            </a:extLst>
          </p:cNvPr>
          <p:cNvSpPr>
            <a:spLocks noGrp="1" noChangeArrowheads="1"/>
          </p:cNvSpPr>
          <p:nvPr>
            <p:ph type="title"/>
          </p:nvPr>
        </p:nvSpPr>
        <p:spPr bwMode="auto">
          <a:xfrm>
            <a:off x="677863" y="1214438"/>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16">
            <a:extLst>
              <a:ext uri="{FF2B5EF4-FFF2-40B4-BE49-F238E27FC236}">
                <a16:creationId xmlns:a16="http://schemas.microsoft.com/office/drawing/2014/main" id="{89638EC9-B153-1CC3-A6C5-AFA29454A001}"/>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1" name="Rectangle 40">
            <a:extLst>
              <a:ext uri="{FF2B5EF4-FFF2-40B4-BE49-F238E27FC236}">
                <a16:creationId xmlns:a16="http://schemas.microsoft.com/office/drawing/2014/main" id="{32EDB4AB-0D9B-4145-BD20-F538212476B9}"/>
              </a:ext>
            </a:extLst>
          </p:cNvPr>
          <p:cNvSpPr>
            <a:spLocks noChangeArrowheads="1"/>
          </p:cNvSpPr>
          <p:nvPr/>
        </p:nvSpPr>
        <p:spPr bwMode="auto">
          <a:xfrm>
            <a:off x="20259675" y="6242051"/>
            <a:ext cx="9321800" cy="3402104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2" name="Rectangle 41">
            <a:extLst>
              <a:ext uri="{FF2B5EF4-FFF2-40B4-BE49-F238E27FC236}">
                <a16:creationId xmlns:a16="http://schemas.microsoft.com/office/drawing/2014/main" id="{D1BE76FC-9DFD-094D-8AE4-13A94A84F310}"/>
              </a:ext>
            </a:extLst>
          </p:cNvPr>
          <p:cNvSpPr>
            <a:spLocks noChangeArrowheads="1"/>
          </p:cNvSpPr>
          <p:nvPr/>
        </p:nvSpPr>
        <p:spPr bwMode="auto">
          <a:xfrm>
            <a:off x="10452100" y="6242050"/>
            <a:ext cx="9320213" cy="35625088"/>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pic>
        <p:nvPicPr>
          <p:cNvPr id="2" name="Picture 1">
            <a:extLst>
              <a:ext uri="{FF2B5EF4-FFF2-40B4-BE49-F238E27FC236}">
                <a16:creationId xmlns:a16="http://schemas.microsoft.com/office/drawing/2014/main" id="{672E9B79-E3D6-E4F3-A1FD-2D03C3463A48}"/>
              </a:ext>
            </a:extLst>
          </p:cNvPr>
          <p:cNvPicPr>
            <a:picLocks noChangeAspect="1"/>
          </p:cNvPicPr>
          <p:nvPr userDrawn="1"/>
        </p:nvPicPr>
        <p:blipFill>
          <a:blip r:embed="rId3"/>
          <a:stretch>
            <a:fillRect/>
          </a:stretch>
        </p:blipFill>
        <p:spPr>
          <a:xfrm>
            <a:off x="988976" y="548001"/>
            <a:ext cx="4682184" cy="3495416"/>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AEC75D07-8F80-4FA5-0250-A29F961EA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08889" y="40594238"/>
            <a:ext cx="9497961" cy="1272900"/>
          </a:xfrm>
          <a:prstGeom prst="rect">
            <a:avLst/>
          </a:prstGeom>
        </p:spPr>
      </p:pic>
      <p:cxnSp>
        <p:nvCxnSpPr>
          <p:cNvPr id="7" name="Straight Connector 6">
            <a:extLst>
              <a:ext uri="{FF2B5EF4-FFF2-40B4-BE49-F238E27FC236}">
                <a16:creationId xmlns:a16="http://schemas.microsoft.com/office/drawing/2014/main" id="{9114FF3C-2C22-3210-F1A1-9114A539C243}"/>
              </a:ext>
            </a:extLst>
          </p:cNvPr>
          <p:cNvCxnSpPr/>
          <p:nvPr userDrawn="1"/>
        </p:nvCxnSpPr>
        <p:spPr bwMode="auto">
          <a:xfrm>
            <a:off x="0" y="5305425"/>
            <a:ext cx="30275213" cy="0"/>
          </a:xfrm>
          <a:prstGeom prst="line">
            <a:avLst/>
          </a:prstGeom>
          <a:solidFill>
            <a:schemeClr val="accent1"/>
          </a:solidFill>
          <a:ln w="28575" cap="flat" cmpd="sng" algn="ctr">
            <a:solidFill>
              <a:srgbClr val="17A756"/>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749300" rtl="0" eaLnBrk="0" fontAlgn="base" hangingPunct="0">
        <a:spcBef>
          <a:spcPct val="0"/>
        </a:spcBef>
        <a:spcAft>
          <a:spcPct val="0"/>
        </a:spcAft>
        <a:defRPr sz="7200">
          <a:solidFill>
            <a:srgbClr val="00B050"/>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hyperlink" Target="mailto:author@address.org"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oleObject" Target="../embeddings/oleObject1.bin"/><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6000" r="-76000"/>
          </a:stretch>
        </a:blipFill>
        <a:effectLst/>
      </p:bgPr>
    </p:bg>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7108E157-F915-F603-38F4-EDE4563701A2}"/>
              </a:ext>
            </a:extLst>
          </p:cNvPr>
          <p:cNvSpPr>
            <a:spLocks noChangeArrowheads="1"/>
          </p:cNvSpPr>
          <p:nvPr/>
        </p:nvSpPr>
        <p:spPr bwMode="auto">
          <a:xfrm>
            <a:off x="477838" y="1309688"/>
            <a:ext cx="29213175"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fr-FR" sz="6000" dirty="0">
                <a:solidFill>
                  <a:srgbClr val="17A756"/>
                </a:solidFill>
                <a:latin typeface="Arial Black" panose="020B0A04020102020204" pitchFamily="34" charset="0"/>
              </a:rPr>
              <a:t>The poster title goes here</a:t>
            </a:r>
          </a:p>
          <a:p>
            <a:pPr algn="ctr" eaLnBrk="1" hangingPunct="1">
              <a:spcBef>
                <a:spcPct val="50000"/>
              </a:spcBef>
              <a:buFontTx/>
              <a:buNone/>
            </a:pPr>
            <a:r>
              <a:rPr lang="en-US" altLang="fr-FR" sz="6000" dirty="0">
                <a:solidFill>
                  <a:srgbClr val="17A756"/>
                </a:solidFill>
                <a:latin typeface="Arial Black" panose="020B0A04020102020204" pitchFamily="34" charset="0"/>
              </a:rPr>
              <a:t>and here</a:t>
            </a:r>
          </a:p>
          <a:p>
            <a:pPr algn="ctr">
              <a:spcBef>
                <a:spcPct val="0"/>
              </a:spcBef>
              <a:buFontTx/>
              <a:buNone/>
            </a:pPr>
            <a:r>
              <a:rPr lang="en-US" altLang="fr-FR" sz="4100" b="1" dirty="0">
                <a:solidFill>
                  <a:srgbClr val="17A756"/>
                </a:solidFill>
              </a:rPr>
              <a:t>The names of the people who have contributed to this presentation go here.</a:t>
            </a:r>
            <a:br>
              <a:rPr lang="en-US" altLang="fr-FR" sz="4100" b="1" dirty="0">
                <a:solidFill>
                  <a:srgbClr val="17A756"/>
                </a:solidFill>
              </a:rPr>
            </a:br>
            <a:r>
              <a:rPr lang="en-US" altLang="fr-FR" sz="2800" b="1" dirty="0">
                <a:solidFill>
                  <a:srgbClr val="17A756"/>
                </a:solidFill>
              </a:rPr>
              <a:t>The names and addresses of the associated institutions go here.</a:t>
            </a:r>
          </a:p>
        </p:txBody>
      </p:sp>
      <p:sp>
        <p:nvSpPr>
          <p:cNvPr id="5122" name="Text Box 471">
            <a:extLst>
              <a:ext uri="{FF2B5EF4-FFF2-40B4-BE49-F238E27FC236}">
                <a16:creationId xmlns:a16="http://schemas.microsoft.com/office/drawing/2014/main" id="{80CBE397-52E8-3E24-FCC1-C726FF243B50}"/>
              </a:ext>
            </a:extLst>
          </p:cNvPr>
          <p:cNvSpPr txBox="1">
            <a:spLocks noChangeArrowheads="1"/>
          </p:cNvSpPr>
          <p:nvPr/>
        </p:nvSpPr>
        <p:spPr bwMode="auto">
          <a:xfrm>
            <a:off x="646113" y="6248400"/>
            <a:ext cx="9321800" cy="630238"/>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Introduction</a:t>
            </a:r>
          </a:p>
        </p:txBody>
      </p:sp>
      <p:sp>
        <p:nvSpPr>
          <p:cNvPr id="5123" name="Text Box 472">
            <a:extLst>
              <a:ext uri="{FF2B5EF4-FFF2-40B4-BE49-F238E27FC236}">
                <a16:creationId xmlns:a16="http://schemas.microsoft.com/office/drawing/2014/main" id="{F2CC764F-D5AE-7F01-780E-17A91A3DB103}"/>
              </a:ext>
            </a:extLst>
          </p:cNvPr>
          <p:cNvSpPr txBox="1">
            <a:spLocks noChangeArrowheads="1"/>
          </p:cNvSpPr>
          <p:nvPr/>
        </p:nvSpPr>
        <p:spPr bwMode="auto">
          <a:xfrm>
            <a:off x="650875" y="6910388"/>
            <a:ext cx="9317038" cy="59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This template was designed to produce a 1189mm x 841mm (A0 size) poster in portrait orientation. Do not change the orientation – if you do, your poster will not fit on our poster boards.</a:t>
            </a:r>
            <a:br>
              <a:rPr lang="en-US" altLang="fr-FR" sz="2600" dirty="0">
                <a:latin typeface="Arial Narrow" panose="020B0606020202030204" pitchFamily="34" charset="0"/>
              </a:rPr>
            </a:br>
            <a:br>
              <a:rPr lang="en-US" altLang="fr-FR" sz="2600" dirty="0">
                <a:latin typeface="Arial Narrow" panose="020B0606020202030204" pitchFamily="34" charset="0"/>
              </a:rPr>
            </a:br>
            <a:r>
              <a:rPr lang="en-US" altLang="fr-FR" sz="2600" dirty="0">
                <a:latin typeface="Arial Narrow" panose="020B0606020202030204" pitchFamily="34" charset="0"/>
              </a:rPr>
              <a:t>Making use of this template will ensure that your poster will look professional, easy to read and save you valuable time in the layout of your presentation.</a:t>
            </a:r>
            <a:br>
              <a:rPr lang="en-US" altLang="fr-FR" sz="2600" dirty="0">
                <a:latin typeface="Arial Narrow" panose="020B0606020202030204" pitchFamily="34" charset="0"/>
              </a:rPr>
            </a:br>
            <a:br>
              <a:rPr lang="en-US" altLang="fr-FR" sz="2600" dirty="0">
                <a:latin typeface="Arial Narrow" panose="020B0606020202030204" pitchFamily="34" charset="0"/>
              </a:rPr>
            </a:br>
            <a:r>
              <a:rPr lang="en-US" altLang="fr-FR" sz="2600" dirty="0">
                <a:latin typeface="Arial Narrow" panose="020B0606020202030204" pitchFamily="34" charset="0"/>
              </a:rPr>
              <a:t>For poster design beginners we have included many useful tips you can find on the poster template itself. </a:t>
            </a:r>
          </a:p>
          <a:p>
            <a:pPr eaLnBrk="1" hangingPunct="1">
              <a:spcBef>
                <a:spcPct val="0"/>
              </a:spcBef>
              <a:buFontTx/>
              <a:buNone/>
            </a:pPr>
            <a:endParaRPr lang="en-US" altLang="fr-FR" sz="2600" dirty="0">
              <a:latin typeface="Arial Narrow" panose="020B0606020202030204" pitchFamily="34" charset="0"/>
            </a:endParaRPr>
          </a:p>
          <a:p>
            <a:pPr eaLnBrk="1" hangingPunct="1">
              <a:spcBef>
                <a:spcPct val="0"/>
              </a:spcBef>
              <a:buFontTx/>
              <a:buNone/>
            </a:pPr>
            <a:br>
              <a:rPr lang="en-US" altLang="fr-FR" sz="2600" dirty="0">
                <a:latin typeface="Arial Narrow" panose="020B0606020202030204" pitchFamily="34" charset="0"/>
              </a:rPr>
            </a:br>
            <a:endParaRPr lang="en-US" altLang="fr-FR" sz="2600" b="1" dirty="0">
              <a:latin typeface="Arial Narrow" panose="020B0606020202030204" pitchFamily="34" charset="0"/>
            </a:endParaRPr>
          </a:p>
        </p:txBody>
      </p:sp>
      <p:sp>
        <p:nvSpPr>
          <p:cNvPr id="5124" name="Text Box 473">
            <a:extLst>
              <a:ext uri="{FF2B5EF4-FFF2-40B4-BE49-F238E27FC236}">
                <a16:creationId xmlns:a16="http://schemas.microsoft.com/office/drawing/2014/main" id="{3B948C2E-AE2E-2B9B-791F-88AF5E9519A7}"/>
              </a:ext>
            </a:extLst>
          </p:cNvPr>
          <p:cNvSpPr txBox="1">
            <a:spLocks noChangeArrowheads="1"/>
          </p:cNvSpPr>
          <p:nvPr/>
        </p:nvSpPr>
        <p:spPr bwMode="auto">
          <a:xfrm>
            <a:off x="646113" y="18102263"/>
            <a:ext cx="9321800"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dirty="0">
                <a:solidFill>
                  <a:schemeClr val="bg1"/>
                </a:solidFill>
                <a:highlight>
                  <a:srgbClr val="17A756"/>
                </a:highlight>
                <a:latin typeface="Arial Narrow" panose="020B0606020202030204" pitchFamily="34" charset="0"/>
              </a:rPr>
              <a:t>Poster Basics – Poster Layout</a:t>
            </a:r>
          </a:p>
        </p:txBody>
      </p:sp>
      <p:sp>
        <p:nvSpPr>
          <p:cNvPr id="5130" name="Text Box 489">
            <a:extLst>
              <a:ext uri="{FF2B5EF4-FFF2-40B4-BE49-F238E27FC236}">
                <a16:creationId xmlns:a16="http://schemas.microsoft.com/office/drawing/2014/main" id="{DABFF792-9D96-9A9C-015F-2267D2562D50}"/>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900">
                <a:solidFill>
                  <a:srgbClr val="009900"/>
                </a:solidFill>
                <a:latin typeface="Arial Narrow" panose="020B0606020202030204" pitchFamily="34" charset="0"/>
              </a:rPr>
              <a:t>A</a:t>
            </a:r>
          </a:p>
          <a:p>
            <a:pPr eaLnBrk="1" hangingPunct="1">
              <a:spcBef>
                <a:spcPct val="50000"/>
              </a:spcBef>
              <a:buFontTx/>
              <a:buNone/>
            </a:pPr>
            <a:endParaRPr lang="en-US" altLang="fr-FR" sz="900">
              <a:solidFill>
                <a:srgbClr val="009900"/>
              </a:solidFill>
              <a:latin typeface="Arial Narrow" panose="020B0606020202030204" pitchFamily="34" charset="0"/>
            </a:endParaRPr>
          </a:p>
          <a:p>
            <a:pPr eaLnBrk="1" hangingPunct="1">
              <a:spcBef>
                <a:spcPct val="50000"/>
              </a:spcBef>
              <a:buFontTx/>
              <a:buNone/>
            </a:pPr>
            <a:r>
              <a:rPr lang="en-US" altLang="fr-FR" sz="900">
                <a:solidFill>
                  <a:srgbClr val="009900"/>
                </a:solidFill>
                <a:latin typeface="Arial Narrow" panose="020B0606020202030204" pitchFamily="34" charset="0"/>
              </a:rPr>
              <a:t>B</a:t>
            </a:r>
          </a:p>
        </p:txBody>
      </p:sp>
      <p:sp>
        <p:nvSpPr>
          <p:cNvPr id="5131" name="Text Box 490">
            <a:extLst>
              <a:ext uri="{FF2B5EF4-FFF2-40B4-BE49-F238E27FC236}">
                <a16:creationId xmlns:a16="http://schemas.microsoft.com/office/drawing/2014/main" id="{2B632194-8485-4737-E9AA-6F5351C7F967}"/>
              </a:ext>
            </a:extLst>
          </p:cNvPr>
          <p:cNvSpPr txBox="1">
            <a:spLocks noChangeArrowheads="1"/>
          </p:cNvSpPr>
          <p:nvPr/>
        </p:nvSpPr>
        <p:spPr bwMode="auto">
          <a:xfrm>
            <a:off x="646113" y="32075438"/>
            <a:ext cx="9315450"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dirty="0">
                <a:solidFill>
                  <a:srgbClr val="F8F8F8"/>
                </a:solidFill>
                <a:latin typeface="Arial Narrow" panose="020B0606020202030204" pitchFamily="34" charset="0"/>
              </a:rPr>
              <a:t>Text Sizes</a:t>
            </a:r>
          </a:p>
        </p:txBody>
      </p:sp>
      <p:sp>
        <p:nvSpPr>
          <p:cNvPr id="5132" name="Text Box 491">
            <a:extLst>
              <a:ext uri="{FF2B5EF4-FFF2-40B4-BE49-F238E27FC236}">
                <a16:creationId xmlns:a16="http://schemas.microsoft.com/office/drawing/2014/main" id="{FBC68262-4DD0-5EB0-069F-F5131049944B}"/>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For this poster template the Arial font family is used at several recommended text sizes. You can use any typeface you like and at any size but try to stay close to the suggested limits.</a:t>
            </a:r>
            <a:br>
              <a:rPr lang="en-US" altLang="fr-FR" sz="2600" dirty="0">
                <a:latin typeface="Arial Narrow" panose="020B0606020202030204" pitchFamily="34" charset="0"/>
              </a:rPr>
            </a:br>
            <a:r>
              <a:rPr lang="en-US" altLang="fr-FR" sz="2600" dirty="0">
                <a:latin typeface="Arial Narrow" panose="020B0606020202030204" pitchFamily="34" charset="0"/>
              </a:rPr>
              <a:t>Figure 1 gives a visual reference of what different font sizes look like when printed at 100% and at 200%. </a:t>
            </a:r>
            <a:br>
              <a:rPr lang="en-US" altLang="fr-FR" sz="2600" dirty="0">
                <a:latin typeface="Arial Narrow" panose="020B0606020202030204" pitchFamily="34" charset="0"/>
              </a:rPr>
            </a:br>
            <a:r>
              <a:rPr lang="en-US" altLang="fr-FR" sz="2600" dirty="0">
                <a:latin typeface="Arial Narrow" panose="020B0606020202030204" pitchFamily="34" charset="0"/>
              </a:rPr>
              <a:t>Due to a page size limitation in PowerPoint and unless your poster is going to be less than 56</a:t>
            </a:r>
            <a:r>
              <a:rPr lang="ja-JP" altLang="en-US" sz="2600" dirty="0">
                <a:latin typeface="Arial Narrow" panose="020B0606020202030204" pitchFamily="34" charset="0"/>
              </a:rPr>
              <a:t>”</a:t>
            </a:r>
            <a:r>
              <a:rPr lang="en-US" altLang="ja-JP" sz="2600" dirty="0">
                <a:latin typeface="Arial Narrow" panose="020B0606020202030204" pitchFamily="34" charset="0"/>
              </a:rPr>
              <a:t> in length, all the work done on this template is at half the size of the final poster. For example, if you choose a 21 point font for this poster, the actual printed size will appear as 42 points.</a:t>
            </a:r>
            <a:endParaRPr lang="en-US" altLang="fr-FR" sz="2600" dirty="0">
              <a:latin typeface="Arial Narrow" panose="020B0606020202030204" pitchFamily="34" charset="0"/>
            </a:endParaRPr>
          </a:p>
        </p:txBody>
      </p:sp>
      <p:grpSp>
        <p:nvGrpSpPr>
          <p:cNvPr id="5133" name="Group 492">
            <a:extLst>
              <a:ext uri="{FF2B5EF4-FFF2-40B4-BE49-F238E27FC236}">
                <a16:creationId xmlns:a16="http://schemas.microsoft.com/office/drawing/2014/main" id="{E9D113EE-6257-3ECC-AD9F-DD43583E1E95}"/>
              </a:ext>
            </a:extLst>
          </p:cNvPr>
          <p:cNvGrpSpPr>
            <a:grpSpLocks/>
          </p:cNvGrpSpPr>
          <p:nvPr/>
        </p:nvGrpSpPr>
        <p:grpSpPr bwMode="auto">
          <a:xfrm>
            <a:off x="3163888" y="38323836"/>
            <a:ext cx="4462462" cy="2797099"/>
            <a:chOff x="6494" y="4863"/>
            <a:chExt cx="2594" cy="1148"/>
          </a:xfrm>
        </p:grpSpPr>
        <p:pic>
          <p:nvPicPr>
            <p:cNvPr id="5208" name="Picture 493" descr="TextRuler">
              <a:extLst>
                <a:ext uri="{FF2B5EF4-FFF2-40B4-BE49-F238E27FC236}">
                  <a16:creationId xmlns:a16="http://schemas.microsoft.com/office/drawing/2014/main" id="{B9F8B4FB-1B09-4341-6EA6-4823B5ADE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a:extLst>
                <a:ext uri="{FF2B5EF4-FFF2-40B4-BE49-F238E27FC236}">
                  <a16:creationId xmlns:a16="http://schemas.microsoft.com/office/drawing/2014/main" id="{CB09606F-32B4-D62F-1D03-BBD99F03A655}"/>
                </a:ext>
              </a:extLst>
            </p:cNvPr>
            <p:cNvSpPr txBox="1">
              <a:spLocks noChangeArrowheads="1"/>
            </p:cNvSpPr>
            <p:nvPr/>
          </p:nvSpPr>
          <p:spPr bwMode="auto">
            <a:xfrm>
              <a:off x="6494" y="5910"/>
              <a:ext cx="259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dirty="0">
                  <a:latin typeface="Arial Narrow" panose="020B0606020202030204" pitchFamily="34" charset="0"/>
                </a:rPr>
                <a:t>Figure 1</a:t>
              </a:r>
            </a:p>
          </p:txBody>
        </p:sp>
      </p:grpSp>
      <p:sp>
        <p:nvSpPr>
          <p:cNvPr id="5134" name="Text Box 495">
            <a:extLst>
              <a:ext uri="{FF2B5EF4-FFF2-40B4-BE49-F238E27FC236}">
                <a16:creationId xmlns:a16="http://schemas.microsoft.com/office/drawing/2014/main" id="{FBE3DE90-F66A-F01A-C584-3AE9E41FCBD2}"/>
              </a:ext>
            </a:extLst>
          </p:cNvPr>
          <p:cNvSpPr txBox="1">
            <a:spLocks noChangeArrowheads="1"/>
          </p:cNvSpPr>
          <p:nvPr/>
        </p:nvSpPr>
        <p:spPr bwMode="auto">
          <a:xfrm>
            <a:off x="10453688" y="6248400"/>
            <a:ext cx="9320212" cy="630238"/>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Altering The Column Layout</a:t>
            </a:r>
          </a:p>
        </p:txBody>
      </p:sp>
      <p:sp>
        <p:nvSpPr>
          <p:cNvPr id="5135" name="Text Box 496">
            <a:extLst>
              <a:ext uri="{FF2B5EF4-FFF2-40B4-BE49-F238E27FC236}">
                <a16:creationId xmlns:a16="http://schemas.microsoft.com/office/drawing/2014/main" id="{99619DA7-9801-9664-EC9D-13C33AF6B97D}"/>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Depending on your content and how </a:t>
            </a:r>
            <a:r>
              <a:rPr lang="en-US" altLang="fr-FR" sz="2600" dirty="0" err="1">
                <a:latin typeface="Arial Narrow" panose="020B0606020202030204" pitchFamily="34" charset="0"/>
              </a:rPr>
              <a:t>yo</a:t>
            </a:r>
            <a:r>
              <a:rPr lang="en-US" altLang="fr-FR" sz="2600" dirty="0">
                <a:latin typeface="Arial Narrow" panose="020B0606020202030204" pitchFamily="34" charset="0"/>
              </a:rPr>
              <a:t>   u wish to layout your poster, you may want to change the column layout of your poster. </a:t>
            </a:r>
            <a:br>
              <a:rPr lang="en-US" altLang="fr-FR" sz="2600" dirty="0">
                <a:latin typeface="Arial Narrow" panose="020B0606020202030204" pitchFamily="34" charset="0"/>
              </a:rPr>
            </a:br>
            <a:r>
              <a:rPr lang="en-US" altLang="fr-FR" sz="2600" dirty="0">
                <a:latin typeface="Arial Narrow" panose="020B0606020202030204" pitchFamily="34" charset="0"/>
              </a:rPr>
              <a:t>This can be achieved quite simply by selecting one of the three master themes we have included. To select a different layout go to the </a:t>
            </a:r>
            <a:r>
              <a:rPr lang="en-US" altLang="fr-FR" sz="2600" b="1" dirty="0">
                <a:latin typeface="Arial Narrow" panose="020B0606020202030204" pitchFamily="34" charset="0"/>
              </a:rPr>
              <a:t>DESIGN tab </a:t>
            </a:r>
            <a:r>
              <a:rPr lang="en-US" altLang="fr-FR" sz="2600" dirty="0">
                <a:latin typeface="Arial Narrow" panose="020B0606020202030204" pitchFamily="34" charset="0"/>
              </a:rPr>
              <a:t>(Figure 2). Then you can easily select an alternate column layout from the options available.</a:t>
            </a:r>
          </a:p>
        </p:txBody>
      </p:sp>
      <p:sp>
        <p:nvSpPr>
          <p:cNvPr id="5136" name="Text Box 500">
            <a:extLst>
              <a:ext uri="{FF2B5EF4-FFF2-40B4-BE49-F238E27FC236}">
                <a16:creationId xmlns:a16="http://schemas.microsoft.com/office/drawing/2014/main" id="{B1B70A63-5387-4A3D-BD49-13502C372AA0}"/>
              </a:ext>
            </a:extLst>
          </p:cNvPr>
          <p:cNvSpPr txBox="1">
            <a:spLocks noChangeArrowheads="1"/>
          </p:cNvSpPr>
          <p:nvPr/>
        </p:nvSpPr>
        <p:spPr bwMode="auto">
          <a:xfrm>
            <a:off x="10979150" y="11488738"/>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dirty="0">
                <a:latin typeface="Arial Narrow" panose="020B0606020202030204" pitchFamily="34" charset="0"/>
              </a:rPr>
              <a:t>Figure 2</a:t>
            </a:r>
          </a:p>
        </p:txBody>
      </p:sp>
      <p:sp>
        <p:nvSpPr>
          <p:cNvPr id="5137" name="Text Box 502">
            <a:extLst>
              <a:ext uri="{FF2B5EF4-FFF2-40B4-BE49-F238E27FC236}">
                <a16:creationId xmlns:a16="http://schemas.microsoft.com/office/drawing/2014/main" id="{773B2CB1-3B34-1EC4-0A59-02E79B7A799F}"/>
              </a:ext>
            </a:extLst>
          </p:cNvPr>
          <p:cNvSpPr txBox="1">
            <a:spLocks noChangeArrowheads="1"/>
          </p:cNvSpPr>
          <p:nvPr/>
        </p:nvSpPr>
        <p:spPr bwMode="auto">
          <a:xfrm>
            <a:off x="10453688" y="12815888"/>
            <a:ext cx="9320212"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Changing The Template Colour Schemes</a:t>
            </a:r>
          </a:p>
        </p:txBody>
      </p:sp>
      <p:sp>
        <p:nvSpPr>
          <p:cNvPr id="5138" name="Text Box 503">
            <a:extLst>
              <a:ext uri="{FF2B5EF4-FFF2-40B4-BE49-F238E27FC236}">
                <a16:creationId xmlns:a16="http://schemas.microsoft.com/office/drawing/2014/main" id="{3DD7792B-8CC2-8D69-D0FA-9F9864AE7609}"/>
              </a:ext>
            </a:extLst>
          </p:cNvPr>
          <p:cNvSpPr txBox="1">
            <a:spLocks noChangeArrowheads="1"/>
          </p:cNvSpPr>
          <p:nvPr/>
        </p:nvSpPr>
        <p:spPr bwMode="auto">
          <a:xfrm>
            <a:off x="10453688" y="13441363"/>
            <a:ext cx="932021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If you wish to further customize your poster presentation, this can be done by selecting a preset </a:t>
            </a:r>
            <a:r>
              <a:rPr lang="en-US" altLang="fr-FR" sz="2600" dirty="0" err="1">
                <a:latin typeface="Arial Narrow" panose="020B0606020202030204" pitchFamily="34" charset="0"/>
              </a:rPr>
              <a:t>colour</a:t>
            </a:r>
            <a:r>
              <a:rPr lang="en-US" altLang="fr-FR" sz="2600" dirty="0">
                <a:latin typeface="Arial Narrow" panose="020B0606020202030204" pitchFamily="34" charset="0"/>
              </a:rPr>
              <a:t> scheme from the </a:t>
            </a:r>
            <a:r>
              <a:rPr lang="en-US" altLang="fr-FR" sz="2600" dirty="0" err="1">
                <a:latin typeface="Arial Narrow" panose="020B0606020202030204" pitchFamily="34" charset="0"/>
              </a:rPr>
              <a:t>colours</a:t>
            </a:r>
            <a:r>
              <a:rPr lang="en-US" altLang="fr-FR" sz="2600" dirty="0">
                <a:latin typeface="Arial Narrow" panose="020B0606020202030204" pitchFamily="34" charset="0"/>
              </a:rPr>
              <a:t> option under the </a:t>
            </a:r>
            <a:r>
              <a:rPr lang="en-US" altLang="fr-FR" sz="2600" b="1" dirty="0">
                <a:latin typeface="Arial Narrow" panose="020B0606020202030204" pitchFamily="34" charset="0"/>
              </a:rPr>
              <a:t>DESIGN tab</a:t>
            </a:r>
            <a:r>
              <a:rPr lang="en-US" altLang="fr-FR" sz="2600" dirty="0">
                <a:latin typeface="Arial Narrow" panose="020B0606020202030204" pitchFamily="34" charset="0"/>
              </a:rPr>
              <a:t>. If you would like to change the default colors and use your own color scheme, go to the </a:t>
            </a:r>
            <a:r>
              <a:rPr lang="en-US" altLang="fr-FR" sz="2600" b="1" dirty="0">
                <a:latin typeface="Arial Narrow" panose="020B0606020202030204" pitchFamily="34" charset="0"/>
              </a:rPr>
              <a:t>DESIGN tab</a:t>
            </a:r>
            <a:r>
              <a:rPr lang="en-US" altLang="fr-FR" sz="2600" dirty="0">
                <a:latin typeface="Arial Narrow" panose="020B0606020202030204" pitchFamily="34" charset="0"/>
              </a:rPr>
              <a:t> (Figure 2). Then click on the </a:t>
            </a:r>
            <a:r>
              <a:rPr lang="en-US" altLang="fr-FR" sz="2600" b="1" dirty="0">
                <a:latin typeface="Arial Narrow" panose="020B0606020202030204" pitchFamily="34" charset="0"/>
              </a:rPr>
              <a:t>COLORS drop-down</a:t>
            </a:r>
            <a:r>
              <a:rPr lang="en-US" altLang="fr-FR" sz="2600" dirty="0">
                <a:latin typeface="Arial Narrow" panose="020B0606020202030204" pitchFamily="34" charset="0"/>
              </a:rPr>
              <a:t> menu on the right (Figure 3). There, you can try different  </a:t>
            </a:r>
            <a:r>
              <a:rPr lang="en-US" altLang="fr-FR" sz="2600" dirty="0" err="1">
                <a:latin typeface="Arial Narrow" panose="020B0606020202030204" pitchFamily="34" charset="0"/>
              </a:rPr>
              <a:t>colour</a:t>
            </a:r>
            <a:r>
              <a:rPr lang="en-US" altLang="fr-FR" sz="2600" dirty="0">
                <a:latin typeface="Arial Narrow" panose="020B0606020202030204" pitchFamily="34" charset="0"/>
              </a:rPr>
              <a:t> schemes until you find the one you like.</a:t>
            </a:r>
          </a:p>
        </p:txBody>
      </p:sp>
      <p:sp>
        <p:nvSpPr>
          <p:cNvPr id="5139" name="Text Box 509">
            <a:extLst>
              <a:ext uri="{FF2B5EF4-FFF2-40B4-BE49-F238E27FC236}">
                <a16:creationId xmlns:a16="http://schemas.microsoft.com/office/drawing/2014/main" id="{57D2F7B1-B2B6-37FE-0D91-98168FA4310B}"/>
              </a:ext>
            </a:extLst>
          </p:cNvPr>
          <p:cNvSpPr txBox="1">
            <a:spLocks noChangeArrowheads="1"/>
          </p:cNvSpPr>
          <p:nvPr/>
        </p:nvSpPr>
        <p:spPr bwMode="auto">
          <a:xfrm>
            <a:off x="10453688" y="22174200"/>
            <a:ext cx="9320212" cy="630238"/>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Importing Photographs</a:t>
            </a:r>
          </a:p>
        </p:txBody>
      </p:sp>
      <p:sp>
        <p:nvSpPr>
          <p:cNvPr id="5140" name="Text Box 510">
            <a:extLst>
              <a:ext uri="{FF2B5EF4-FFF2-40B4-BE49-F238E27FC236}">
                <a16:creationId xmlns:a16="http://schemas.microsoft.com/office/drawing/2014/main" id="{13ABB950-9117-77C1-EC63-6B4FF4807773}"/>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dirty="0">
                <a:latin typeface="Arial Narrow" panose="020B0606020202030204" pitchFamily="34" charset="0"/>
              </a:rPr>
              <a:t>It is highly recommended to use the largest images you have access to for your poster. Avoid images downloaded from the web and avoid copying and pasting images instead of using the </a:t>
            </a:r>
            <a:r>
              <a:rPr lang="ja-JP" altLang="en-US" sz="2600" dirty="0">
                <a:latin typeface="Arial Narrow" panose="020B0606020202030204" pitchFamily="34" charset="0"/>
              </a:rPr>
              <a:t>“</a:t>
            </a:r>
            <a:r>
              <a:rPr lang="en-US" altLang="ja-JP" sz="2600" dirty="0">
                <a:latin typeface="Arial Narrow" panose="020B0606020202030204" pitchFamily="34" charset="0"/>
              </a:rPr>
              <a:t>Insert</a:t>
            </a:r>
            <a:r>
              <a:rPr lang="ja-JP" altLang="en-US" sz="2600" dirty="0">
                <a:latin typeface="Arial Narrow" panose="020B0606020202030204" pitchFamily="34" charset="0"/>
              </a:rPr>
              <a:t>”</a:t>
            </a:r>
            <a:r>
              <a:rPr lang="en-US" altLang="ja-JP" sz="2600" dirty="0">
                <a:latin typeface="Arial Narrow" panose="020B0606020202030204" pitchFamily="34" charset="0"/>
              </a:rPr>
              <a:t> command. To insert an image to your poster go to the </a:t>
            </a:r>
            <a:r>
              <a:rPr lang="en-US" altLang="ja-JP" sz="2600" b="1" dirty="0">
                <a:latin typeface="Arial Narrow" panose="020B0606020202030204" pitchFamily="34" charset="0"/>
              </a:rPr>
              <a:t>INSERT tab</a:t>
            </a:r>
            <a:r>
              <a:rPr lang="en-US" altLang="ja-JP" sz="2600" dirty="0">
                <a:latin typeface="Arial Narrow" panose="020B0606020202030204" pitchFamily="34" charset="0"/>
              </a:rPr>
              <a:t> and then click on </a:t>
            </a:r>
            <a:r>
              <a:rPr lang="en-US" altLang="ja-JP" sz="2600" b="1" dirty="0">
                <a:latin typeface="Arial Narrow" panose="020B0606020202030204" pitchFamily="34" charset="0"/>
              </a:rPr>
              <a:t>PICTURE</a:t>
            </a:r>
            <a:r>
              <a:rPr lang="en-US" altLang="ja-JP" sz="2600" dirty="0">
                <a:latin typeface="Arial Narrow" panose="020B0606020202030204" pitchFamily="34" charset="0"/>
              </a:rPr>
              <a:t> (Figure 4).</a:t>
            </a:r>
            <a:endParaRPr lang="en-US" altLang="fr-FR" sz="2600" dirty="0">
              <a:latin typeface="Arial Narrow" panose="020B0606020202030204" pitchFamily="34" charset="0"/>
            </a:endParaRPr>
          </a:p>
        </p:txBody>
      </p:sp>
      <p:sp>
        <p:nvSpPr>
          <p:cNvPr id="5141" name="Text Box 514">
            <a:extLst>
              <a:ext uri="{FF2B5EF4-FFF2-40B4-BE49-F238E27FC236}">
                <a16:creationId xmlns:a16="http://schemas.microsoft.com/office/drawing/2014/main" id="{A36A9B78-CD54-5600-C426-6AB5126DBF1E}"/>
              </a:ext>
            </a:extLst>
          </p:cNvPr>
          <p:cNvSpPr txBox="1">
            <a:spLocks noChangeArrowheads="1"/>
          </p:cNvSpPr>
          <p:nvPr/>
        </p:nvSpPr>
        <p:spPr bwMode="auto">
          <a:xfrm>
            <a:off x="10453688" y="29358107"/>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dirty="0">
                <a:latin typeface="Arial Narrow" panose="020B0606020202030204" pitchFamily="34" charset="0"/>
              </a:rPr>
              <a:t>When the only source of a needed photo or graphic is the Web, scaling must be applied with caution. Scaling an image more than three times its original size may introduce pixilation artifacts. Refer to Figure 5 as an example. A simple way to preview the printing quality of an image is to zoom in at 100% or 200%, depending on the final size of the poster. What you</a:t>
            </a:r>
            <a:r>
              <a:rPr lang="ja-JP" altLang="en-US" sz="2600" dirty="0">
                <a:latin typeface="Arial Narrow" panose="020B0606020202030204" pitchFamily="34" charset="0"/>
              </a:rPr>
              <a:t>’</a:t>
            </a:r>
            <a:r>
              <a:rPr lang="en-US" altLang="ja-JP" sz="2600" dirty="0" err="1">
                <a:latin typeface="Arial Narrow" panose="020B0606020202030204" pitchFamily="34" charset="0"/>
              </a:rPr>
              <a:t>ll</a:t>
            </a:r>
            <a:r>
              <a:rPr lang="en-US" altLang="ja-JP" sz="2600" dirty="0">
                <a:latin typeface="Arial Narrow" panose="020B0606020202030204" pitchFamily="34" charset="0"/>
              </a:rPr>
              <a:t> see is likely what you</a:t>
            </a:r>
            <a:r>
              <a:rPr lang="ja-JP" altLang="en-US" sz="2600" dirty="0">
                <a:latin typeface="Arial Narrow" panose="020B0606020202030204" pitchFamily="34" charset="0"/>
              </a:rPr>
              <a:t>’</a:t>
            </a:r>
            <a:r>
              <a:rPr lang="en-US" altLang="ja-JP" sz="2600" dirty="0" err="1">
                <a:latin typeface="Arial Narrow" panose="020B0606020202030204" pitchFamily="34" charset="0"/>
              </a:rPr>
              <a:t>ll</a:t>
            </a:r>
            <a:r>
              <a:rPr lang="en-US" altLang="ja-JP" sz="2600" dirty="0">
                <a:latin typeface="Arial Narrow" panose="020B0606020202030204" pitchFamily="34" charset="0"/>
              </a:rPr>
              <a:t> get at printing time.</a:t>
            </a:r>
            <a:endParaRPr lang="en-US" altLang="fr-FR" sz="2600" dirty="0">
              <a:latin typeface="Arial Narrow" panose="020B0606020202030204" pitchFamily="34" charset="0"/>
            </a:endParaRPr>
          </a:p>
        </p:txBody>
      </p:sp>
      <p:sp>
        <p:nvSpPr>
          <p:cNvPr id="5142" name="Text Box 516">
            <a:extLst>
              <a:ext uri="{FF2B5EF4-FFF2-40B4-BE49-F238E27FC236}">
                <a16:creationId xmlns:a16="http://schemas.microsoft.com/office/drawing/2014/main" id="{0312A948-AB68-DD7E-C1DE-B4D920F663FC}"/>
              </a:ext>
            </a:extLst>
          </p:cNvPr>
          <p:cNvSpPr txBox="1">
            <a:spLocks noChangeArrowheads="1"/>
          </p:cNvSpPr>
          <p:nvPr/>
        </p:nvSpPr>
        <p:spPr bwMode="auto">
          <a:xfrm>
            <a:off x="10899775" y="35218689"/>
            <a:ext cx="6429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dirty="0">
                <a:latin typeface="Arial Narrow" panose="020B0606020202030204" pitchFamily="34" charset="0"/>
              </a:rPr>
              <a:t>Figure 5: Original image at 100%, enlarged 200% and 400%.</a:t>
            </a:r>
          </a:p>
        </p:txBody>
      </p:sp>
      <p:sp>
        <p:nvSpPr>
          <p:cNvPr id="5143" name="Text Box 522">
            <a:extLst>
              <a:ext uri="{FF2B5EF4-FFF2-40B4-BE49-F238E27FC236}">
                <a16:creationId xmlns:a16="http://schemas.microsoft.com/office/drawing/2014/main" id="{269A84FA-CB92-0451-F696-C8C9CB5700F5}"/>
              </a:ext>
            </a:extLst>
          </p:cNvPr>
          <p:cNvSpPr txBox="1">
            <a:spLocks noChangeArrowheads="1"/>
          </p:cNvSpPr>
          <p:nvPr/>
        </p:nvSpPr>
        <p:spPr bwMode="auto">
          <a:xfrm>
            <a:off x="20253325" y="6248400"/>
            <a:ext cx="9320213" cy="630238"/>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Importing Tables &amp; Graphs</a:t>
            </a:r>
          </a:p>
        </p:txBody>
      </p:sp>
      <p:sp>
        <p:nvSpPr>
          <p:cNvPr id="5144" name="Text Box 523">
            <a:extLst>
              <a:ext uri="{FF2B5EF4-FFF2-40B4-BE49-F238E27FC236}">
                <a16:creationId xmlns:a16="http://schemas.microsoft.com/office/drawing/2014/main" id="{1721E6AA-387F-439C-0ADE-EBB06BE6E6A9}"/>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6020202030204" pitchFamily="34" charset="0"/>
              </a:rPr>
              <a:t>Importing tables, charts and graphs is easier than importing photos. To import charts and graphs from Excel, Word or other applications, select </a:t>
            </a:r>
            <a:r>
              <a:rPr lang="en-US" altLang="fr-FR" sz="2600" b="1">
                <a:latin typeface="Arial Narrow" panose="020B0606020202030204" pitchFamily="34" charset="0"/>
              </a:rPr>
              <a:t>EDIT&gt;COPY</a:t>
            </a:r>
            <a:r>
              <a:rPr lang="en-US" altLang="fr-FR" sz="2600">
                <a:latin typeface="Arial Narrow" panose="020B0606020202030204" pitchFamily="34" charset="0"/>
              </a:rPr>
              <a:t>, to copy your chart and then come back to PowerPoint. From PowerPoint, select </a:t>
            </a:r>
            <a:r>
              <a:rPr lang="en-US" altLang="fr-FR" sz="2600" b="1">
                <a:latin typeface="Arial Narrow" panose="020B0606020202030204" pitchFamily="34" charset="0"/>
              </a:rPr>
              <a:t>EDIT&gt;PASTE</a:t>
            </a:r>
            <a:r>
              <a:rPr lang="en-US" altLang="fr-FR" sz="2600">
                <a:latin typeface="Arial Narrow" panose="020B0606020202030204" pitchFamily="34" charset="0"/>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F8CE489F-C57F-814C-BE29-A552CC1A2E7F}"/>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65" name="Text Box 545">
            <a:extLst>
              <a:ext uri="{FF2B5EF4-FFF2-40B4-BE49-F238E27FC236}">
                <a16:creationId xmlns:a16="http://schemas.microsoft.com/office/drawing/2014/main" id="{65D44BDE-480F-790C-F0B3-E246F7077A5B}"/>
              </a:ext>
            </a:extLst>
          </p:cNvPr>
          <p:cNvSpPr txBox="1">
            <a:spLocks noChangeArrowheads="1"/>
          </p:cNvSpPr>
          <p:nvPr/>
        </p:nvSpPr>
        <p:spPr bwMode="auto">
          <a:xfrm>
            <a:off x="10448925" y="35725100"/>
            <a:ext cx="9318625" cy="630238"/>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6020202030204" pitchFamily="34" charset="0"/>
              </a:rPr>
              <a:t>Labeling Your Headers</a:t>
            </a:r>
          </a:p>
        </p:txBody>
      </p:sp>
      <p:sp>
        <p:nvSpPr>
          <p:cNvPr id="5166" name="Text Box 546">
            <a:extLst>
              <a:ext uri="{FF2B5EF4-FFF2-40B4-BE49-F238E27FC236}">
                <a16:creationId xmlns:a16="http://schemas.microsoft.com/office/drawing/2014/main" id="{7BB1B1B0-2531-B558-1623-F468DD69F78A}"/>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The green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5CB65E2C-B41A-6245-B9E5-3BBDAFE1AAEC}"/>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Introduction, Summary</a:t>
                      </a:r>
                      <a:br>
                        <a:rPr kumimoji="0" lang="en-US" sz="2400" b="1" i="0" u="none" strike="noStrike" cap="none" normalizeH="0" baseline="0">
                          <a:ln>
                            <a:noFill/>
                          </a:ln>
                          <a:solidFill>
                            <a:schemeClr val="tx2"/>
                          </a:solidFill>
                          <a:effectLst/>
                          <a:latin typeface="Arial" charset="0"/>
                          <a:ea typeface="ＭＳ Ｐゴシック" charset="-128"/>
                        </a:rPr>
                      </a:br>
                      <a:r>
                        <a:rPr kumimoji="0" lang="en-US" sz="2400" b="1" i="0" u="none" strike="noStrike" cap="none" normalizeH="0" baseline="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81" name="Text Box 561">
            <a:extLst>
              <a:ext uri="{FF2B5EF4-FFF2-40B4-BE49-F238E27FC236}">
                <a16:creationId xmlns:a16="http://schemas.microsoft.com/office/drawing/2014/main" id="{30CB2671-824E-FD01-3510-579EB56D4F61}"/>
              </a:ext>
            </a:extLst>
          </p:cNvPr>
          <p:cNvSpPr txBox="1">
            <a:spLocks noChangeArrowheads="1"/>
          </p:cNvSpPr>
          <p:nvPr/>
        </p:nvSpPr>
        <p:spPr bwMode="auto">
          <a:xfrm>
            <a:off x="20261263" y="18403888"/>
            <a:ext cx="9320212"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Conclusion</a:t>
            </a:r>
          </a:p>
        </p:txBody>
      </p:sp>
      <p:sp>
        <p:nvSpPr>
          <p:cNvPr id="5182" name="Text Box 562">
            <a:extLst>
              <a:ext uri="{FF2B5EF4-FFF2-40B4-BE49-F238E27FC236}">
                <a16:creationId xmlns:a16="http://schemas.microsoft.com/office/drawing/2014/main" id="{ED3A4107-9A31-9A2F-F388-12432F195A89}"/>
              </a:ext>
            </a:extLst>
          </p:cNvPr>
          <p:cNvSpPr txBox="1">
            <a:spLocks noChangeArrowheads="1"/>
          </p:cNvSpPr>
          <p:nvPr/>
        </p:nvSpPr>
        <p:spPr bwMode="auto">
          <a:xfrm>
            <a:off x="20261263" y="29113163"/>
            <a:ext cx="9320212"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highlight>
                  <a:srgbClr val="17A756"/>
                </a:highlight>
                <a:latin typeface="Arial Narrow" panose="020B0606020202030204" pitchFamily="34" charset="0"/>
              </a:rPr>
              <a:t>Acknowledgements</a:t>
            </a:r>
          </a:p>
        </p:txBody>
      </p:sp>
      <p:sp>
        <p:nvSpPr>
          <p:cNvPr id="5183" name="Text Box 563">
            <a:extLst>
              <a:ext uri="{FF2B5EF4-FFF2-40B4-BE49-F238E27FC236}">
                <a16:creationId xmlns:a16="http://schemas.microsoft.com/office/drawing/2014/main" id="{56DDEF78-6D83-1CA5-33AF-33C7ACC7D0AA}"/>
              </a:ext>
            </a:extLst>
          </p:cNvPr>
          <p:cNvSpPr txBox="1">
            <a:spLocks noChangeArrowheads="1"/>
          </p:cNvSpPr>
          <p:nvPr/>
        </p:nvSpPr>
        <p:spPr bwMode="auto">
          <a:xfrm>
            <a:off x="20261263" y="36107688"/>
            <a:ext cx="9320212" cy="630237"/>
          </a:xfrm>
          <a:prstGeom prst="rect">
            <a:avLst/>
          </a:prstGeom>
          <a:solidFill>
            <a:srgbClr val="00B050"/>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6020202030204" pitchFamily="34" charset="0"/>
              </a:rPr>
              <a:t>Contact Information</a:t>
            </a:r>
          </a:p>
        </p:txBody>
      </p:sp>
      <p:sp>
        <p:nvSpPr>
          <p:cNvPr id="5184" name="Text Box 564">
            <a:extLst>
              <a:ext uri="{FF2B5EF4-FFF2-40B4-BE49-F238E27FC236}">
                <a16:creationId xmlns:a16="http://schemas.microsoft.com/office/drawing/2014/main" id="{BED0D225-3819-4BCF-F1AF-D24481B471AE}"/>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6020202030204" pitchFamily="34" charset="0"/>
              </a:rPr>
              <a:t>A conclusion might go here. </a:t>
            </a:r>
          </a:p>
        </p:txBody>
      </p:sp>
      <p:sp>
        <p:nvSpPr>
          <p:cNvPr id="5185" name="Text Box 565">
            <a:extLst>
              <a:ext uri="{FF2B5EF4-FFF2-40B4-BE49-F238E27FC236}">
                <a16:creationId xmlns:a16="http://schemas.microsoft.com/office/drawing/2014/main" id="{D6A556C6-0133-E42C-CEB1-C4C67B0BB12D}"/>
              </a:ext>
            </a:extLst>
          </p:cNvPr>
          <p:cNvSpPr txBox="1">
            <a:spLocks noChangeArrowheads="1"/>
          </p:cNvSpPr>
          <p:nvPr/>
        </p:nvSpPr>
        <p:spPr bwMode="auto">
          <a:xfrm>
            <a:off x="20261263" y="29740225"/>
            <a:ext cx="92725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6020202030204" pitchFamily="34" charset="0"/>
              </a:rPr>
              <a:t>Acknowledgements might go here.</a:t>
            </a:r>
          </a:p>
          <a:p>
            <a:pPr eaLnBrk="1" hangingPunct="1">
              <a:spcBef>
                <a:spcPct val="0"/>
              </a:spcBef>
              <a:buFontTx/>
              <a:buNone/>
            </a:pPr>
            <a:endParaRPr lang="en-US" altLang="fr-FR" sz="2600">
              <a:latin typeface="Arial Narrow" panose="020B0606020202030204" pitchFamily="34" charset="0"/>
            </a:endParaRPr>
          </a:p>
        </p:txBody>
      </p:sp>
      <p:graphicFrame>
        <p:nvGraphicFramePr>
          <p:cNvPr id="2639" name="Group 591">
            <a:extLst>
              <a:ext uri="{FF2B5EF4-FFF2-40B4-BE49-F238E27FC236}">
                <a16:creationId xmlns:a16="http://schemas.microsoft.com/office/drawing/2014/main" id="{D1FB7876-51EE-5B48-B446-8077E31D08C5}"/>
              </a:ext>
            </a:extLst>
          </p:cNvPr>
          <p:cNvGraphicFramePr>
            <a:graphicFrameLocks noGrp="1"/>
          </p:cNvGraphicFramePr>
          <p:nvPr>
            <p:extLst>
              <p:ext uri="{D42A27DB-BD31-4B8C-83A1-F6EECF244321}">
                <p14:modId xmlns:p14="http://schemas.microsoft.com/office/powerpoint/2010/main" val="3754960309"/>
              </p:ext>
            </p:extLst>
          </p:nvPr>
        </p:nvGraphicFramePr>
        <p:xfrm>
          <a:off x="20316056" y="36783861"/>
          <a:ext cx="9197975" cy="3508733"/>
        </p:xfrm>
        <a:graphic>
          <a:graphicData uri="http://schemas.openxmlformats.org/drawingml/2006/table">
            <a:tbl>
              <a:tblPr/>
              <a:tblGrid>
                <a:gridCol w="3863975">
                  <a:extLst>
                    <a:ext uri="{9D8B030D-6E8A-4147-A177-3AD203B41FA5}">
                      <a16:colId xmlns:a16="http://schemas.microsoft.com/office/drawing/2014/main" val="1788611979"/>
                    </a:ext>
                  </a:extLst>
                </a:gridCol>
                <a:gridCol w="5334000">
                  <a:extLst>
                    <a:ext uri="{9D8B030D-6E8A-4147-A177-3AD203B41FA5}">
                      <a16:colId xmlns:a16="http://schemas.microsoft.com/office/drawing/2014/main" val="2856524594"/>
                    </a:ext>
                  </a:extLst>
                </a:gridCol>
              </a:tblGrid>
              <a:tr h="1165493">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fr-FR" sz="4000" b="1" i="0" u="none" strike="noStrike" cap="none" normalizeH="0" baseline="0" dirty="0">
                          <a:ln>
                            <a:noFill/>
                          </a:ln>
                          <a:solidFill>
                            <a:schemeClr val="tx2"/>
                          </a:solidFill>
                          <a:effectLst/>
                          <a:latin typeface="Arial" panose="020B0604020202020204" pitchFamily="34" charset="0"/>
                          <a:ea typeface="MS PGothic" panose="020B0600070205080204" pitchFamily="34" charset="-128"/>
                        </a:rPr>
                        <a:t>Corresponding author’s Name</a:t>
                      </a:r>
                      <a:endParaRPr kumimoji="0" lang="en-US" altLang="fr-FR" sz="2700" b="1" i="0" u="none" strike="noStrike" cap="none" normalizeH="0" baseline="0" dirty="0">
                        <a:ln>
                          <a:noFill/>
                        </a:ln>
                        <a:solidFill>
                          <a:srgbClr val="7896CE"/>
                        </a:solidFill>
                        <a:effectLst/>
                        <a:latin typeface="Arial Narrow" panose="020B0604020202020204" pitchFamily="34" charset="0"/>
                        <a:ea typeface="MS PGothic" panose="020B0600070205080204" pitchFamily="34" charset="-128"/>
                      </a:endParaRPr>
                    </a:p>
                  </a:txBody>
                  <a:tcPr marL="315365" marR="315365" marT="44600" marB="445991" horzOverflow="overflow">
                    <a:lnL>
                      <a:noFill/>
                    </a:lnL>
                    <a:lnR>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3448052456"/>
                  </a:ext>
                </a:extLst>
              </a:tr>
              <a:tr h="2343240">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rPr>
                        <a:t>Address</a:t>
                      </a:r>
                    </a:p>
                  </a:txBody>
                  <a:tcPr marL="315365" marR="315365"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rPr>
                        <a:t>Email: </a:t>
                      </a:r>
                      <a:r>
                        <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hlinkClick r:id="rId5"/>
                        </a:rPr>
                        <a:t>author@address.org</a:t>
                      </a:r>
                      <a:endPar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dirty="0">
                          <a:ln>
                            <a:noFill/>
                          </a:ln>
                          <a:solidFill>
                            <a:schemeClr val="tx2"/>
                          </a:solidFill>
                          <a:effectLst/>
                          <a:latin typeface="Arial Narrow" panose="020B0604020202020204" pitchFamily="34" charset="0"/>
                          <a:ea typeface="MS PGothic" panose="020B0600070205080204" pitchFamily="34" charset="-128"/>
                        </a:rPr>
                        <a:t>Web: www.yourwebsite.org</a:t>
                      </a:r>
                    </a:p>
                  </a:txBody>
                  <a:tcPr marL="315365" marR="315365"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62461729"/>
                  </a:ext>
                </a:extLst>
              </a:tr>
            </a:tbl>
          </a:graphicData>
        </a:graphic>
      </p:graphicFrame>
      <p:sp>
        <p:nvSpPr>
          <p:cNvPr id="5190" name="Text Box 474">
            <a:extLst>
              <a:ext uri="{FF2B5EF4-FFF2-40B4-BE49-F238E27FC236}">
                <a16:creationId xmlns:a16="http://schemas.microsoft.com/office/drawing/2014/main" id="{1FFA448D-167C-1737-499B-85629820771C}"/>
              </a:ext>
            </a:extLst>
          </p:cNvPr>
          <p:cNvSpPr txBox="1">
            <a:spLocks noChangeArrowheads="1"/>
          </p:cNvSpPr>
          <p:nvPr/>
        </p:nvSpPr>
        <p:spPr bwMode="auto">
          <a:xfrm>
            <a:off x="646113" y="18726150"/>
            <a:ext cx="9321800" cy="715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dirty="0">
                <a:latin typeface="Arial Narrow" panose="020B0606020202030204" pitchFamily="34" charset="0"/>
              </a:rPr>
              <a:t>To start using this template you first need to delete most of the contents of this page. Keep the poster title and rename the various green section headers to match the headings in your poster (Introduction, Methods, Results, References, etc.). If you need more, then use the </a:t>
            </a:r>
            <a:r>
              <a:rPr lang="ja-JP" altLang="en-US" sz="2600" dirty="0">
                <a:latin typeface="Arial Narrow" panose="020B0606020202030204" pitchFamily="34" charset="0"/>
              </a:rPr>
              <a:t>“</a:t>
            </a:r>
            <a:r>
              <a:rPr lang="en-US" altLang="ja-JP" sz="2600" dirty="0">
                <a:latin typeface="Arial Narrow" panose="020B0606020202030204" pitchFamily="34" charset="0"/>
              </a:rPr>
              <a:t>copy</a:t>
            </a:r>
            <a:r>
              <a:rPr lang="ja-JP" altLang="en-US" sz="2600" dirty="0">
                <a:latin typeface="Arial Narrow" panose="020B0606020202030204" pitchFamily="34" charset="0"/>
              </a:rPr>
              <a:t>”</a:t>
            </a:r>
            <a:r>
              <a:rPr lang="en-US" altLang="ja-JP" sz="2600" dirty="0">
                <a:latin typeface="Arial Narrow" panose="020B0606020202030204" pitchFamily="34" charset="0"/>
              </a:rPr>
              <a:t> and </a:t>
            </a:r>
            <a:r>
              <a:rPr lang="ja-JP" altLang="en-US" sz="2600" dirty="0">
                <a:latin typeface="Arial Narrow" panose="020B0606020202030204" pitchFamily="34" charset="0"/>
              </a:rPr>
              <a:t>“</a:t>
            </a:r>
            <a:r>
              <a:rPr lang="en-US" altLang="ja-JP" sz="2600" dirty="0">
                <a:latin typeface="Arial Narrow" panose="020B0606020202030204" pitchFamily="34" charset="0"/>
              </a:rPr>
              <a:t>paste</a:t>
            </a:r>
            <a:r>
              <a:rPr lang="ja-JP" altLang="en-US" sz="2600" dirty="0">
                <a:latin typeface="Arial Narrow" panose="020B0606020202030204" pitchFamily="34" charset="0"/>
              </a:rPr>
              <a:t>”</a:t>
            </a:r>
            <a:r>
              <a:rPr lang="en-US" altLang="ja-JP" sz="2600" dirty="0">
                <a:latin typeface="Arial Narrow" panose="020B0606020202030204" pitchFamily="34" charset="0"/>
              </a:rPr>
              <a:t> commands to create as many copies of the green section headers as needed.</a:t>
            </a:r>
            <a:br>
              <a:rPr lang="en-US" altLang="ja-JP" sz="2600" dirty="0">
                <a:latin typeface="Arial Narrow" panose="020B0606020202030204" pitchFamily="34" charset="0"/>
              </a:rPr>
            </a:br>
            <a:br>
              <a:rPr lang="en-US" altLang="ja-JP" sz="2600" dirty="0">
                <a:latin typeface="Arial Narrow" panose="020B0606020202030204" pitchFamily="34" charset="0"/>
              </a:rPr>
            </a:br>
            <a:r>
              <a:rPr lang="en-US" altLang="ja-JP" sz="2600" dirty="0">
                <a:latin typeface="Arial Narrow" panose="020B0606020202030204" pitchFamily="34" charset="0"/>
              </a:rPr>
              <a:t>Move the headers roughly to where you think they need to be on the poster, so you can get a better idea of the overall poster layout. This will help you organize your content. </a:t>
            </a:r>
            <a:br>
              <a:rPr lang="en-US" altLang="ja-JP" sz="2600" dirty="0">
                <a:latin typeface="Arial Narrow" panose="020B0606020202030204" pitchFamily="34" charset="0"/>
              </a:rPr>
            </a:br>
            <a:br>
              <a:rPr lang="en-US" altLang="ja-JP" sz="2600" dirty="0">
                <a:latin typeface="Arial Narrow" panose="020B0606020202030204" pitchFamily="34" charset="0"/>
              </a:rPr>
            </a:br>
            <a:r>
              <a:rPr lang="en-US" altLang="ja-JP" sz="2600" dirty="0">
                <a:latin typeface="Arial Narrow" panose="020B0606020202030204" pitchFamily="34" charset="0"/>
              </a:rPr>
              <a:t>When adding text, it is easiest to use the existing text boxes in this template. You can type directly onto this template or copy the text from another source.</a:t>
            </a:r>
          </a:p>
          <a:p>
            <a:pPr eaLnBrk="1" hangingPunct="1">
              <a:spcBef>
                <a:spcPct val="0"/>
              </a:spcBef>
              <a:buFontTx/>
              <a:buNone/>
            </a:pPr>
            <a:br>
              <a:rPr lang="en-US" altLang="ja-JP" sz="2600" dirty="0">
                <a:latin typeface="Arial Narrow" panose="020B0606020202030204" pitchFamily="34" charset="0"/>
              </a:rPr>
            </a:br>
            <a:r>
              <a:rPr lang="en-US" altLang="ja-JP" sz="2600" dirty="0">
                <a:latin typeface="Arial Narrow" panose="020B0606020202030204" pitchFamily="34" charset="0"/>
              </a:rPr>
              <a:t>Repeat the process throughout the poster as needed. </a:t>
            </a:r>
            <a:endParaRPr lang="en-US" altLang="fr-FR" sz="2600" dirty="0">
              <a:latin typeface="Arial Narrow" panose="020B0606020202030204" pitchFamily="34" charset="0"/>
            </a:endParaRPr>
          </a:p>
        </p:txBody>
      </p:sp>
      <p:sp>
        <p:nvSpPr>
          <p:cNvPr id="5192" name="AutoShape 588">
            <a:extLst>
              <a:ext uri="{FF2B5EF4-FFF2-40B4-BE49-F238E27FC236}">
                <a16:creationId xmlns:a16="http://schemas.microsoft.com/office/drawing/2014/main" id="{FDD29489-677E-FE46-C19F-272E3E4DFA1D}"/>
              </a:ext>
            </a:extLst>
          </p:cNvPr>
          <p:cNvSpPr>
            <a:spLocks noChangeArrowheads="1"/>
          </p:cNvSpPr>
          <p:nvPr/>
        </p:nvSpPr>
        <p:spPr bwMode="auto">
          <a:xfrm>
            <a:off x="26730251" y="1309688"/>
            <a:ext cx="2843287" cy="2789237"/>
          </a:xfrm>
          <a:prstGeom prst="roundRect">
            <a:avLst>
              <a:gd name="adj" fmla="val 16667"/>
            </a:avLst>
          </a:prstGeom>
          <a:solidFill>
            <a:schemeClr val="bg2"/>
          </a:solidFill>
          <a:ln>
            <a:noFill/>
          </a:ln>
          <a:extLst>
            <a:ext uri="{91240B29-F687-4F45-9708-019B960494DF}">
              <a14:hiddenLine xmlns:a14="http://schemas.microsoft.com/office/drawing/2010/main" w="28575">
                <a:solidFill>
                  <a:srgbClr val="000000"/>
                </a:solidFill>
                <a:prstDash val="dash"/>
                <a:round/>
                <a:headEnd/>
                <a:tailEnd/>
              </a14:hiddenLine>
            </a:ext>
          </a:extLst>
        </p:spPr>
        <p:txBody>
          <a:bodyPr wrap="none" lIns="74999" tIns="37500" rIns="74999" bIns="37500" anchor="ct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1700" dirty="0">
                <a:solidFill>
                  <a:schemeClr val="tx1"/>
                </a:solidFill>
                <a:latin typeface="Arial Narrow" panose="020B0606020202030204" pitchFamily="34" charset="0"/>
              </a:rPr>
              <a:t>INSERT YOUR</a:t>
            </a:r>
            <a:br>
              <a:rPr lang="en-US" altLang="fr-FR" sz="1700" dirty="0">
                <a:solidFill>
                  <a:schemeClr val="tx1"/>
                </a:solidFill>
                <a:latin typeface="Arial Narrow" panose="020B0606020202030204" pitchFamily="34" charset="0"/>
              </a:rPr>
            </a:br>
            <a:r>
              <a:rPr lang="en-US" altLang="fr-FR" sz="1700" dirty="0">
                <a:solidFill>
                  <a:schemeClr val="tx1"/>
                </a:solidFill>
                <a:latin typeface="Arial Narrow" panose="020B0606020202030204" pitchFamily="34" charset="0"/>
              </a:rPr>
              <a:t>LOGO HERE</a:t>
            </a:r>
          </a:p>
        </p:txBody>
      </p:sp>
      <p:sp>
        <p:nvSpPr>
          <p:cNvPr id="5206" name="Text Box 513">
            <a:extLst>
              <a:ext uri="{FF2B5EF4-FFF2-40B4-BE49-F238E27FC236}">
                <a16:creationId xmlns:a16="http://schemas.microsoft.com/office/drawing/2014/main" id="{FB159821-A058-E3BD-BE71-644E678FDE94}"/>
              </a:ext>
            </a:extLst>
          </p:cNvPr>
          <p:cNvSpPr txBox="1">
            <a:spLocks noChangeArrowheads="1"/>
          </p:cNvSpPr>
          <p:nvPr/>
        </p:nvSpPr>
        <p:spPr bwMode="auto">
          <a:xfrm>
            <a:off x="10685088" y="28682615"/>
            <a:ext cx="1537397" cy="32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dirty="0">
                <a:latin typeface="Arial Narrow" panose="020B0606020202030204" pitchFamily="34" charset="0"/>
              </a:rPr>
              <a:t>Figure 4</a:t>
            </a:r>
          </a:p>
        </p:txBody>
      </p:sp>
      <p:pic>
        <p:nvPicPr>
          <p:cNvPr id="5194" name="Picture 6">
            <a:extLst>
              <a:ext uri="{FF2B5EF4-FFF2-40B4-BE49-F238E27FC236}">
                <a16:creationId xmlns:a16="http://schemas.microsoft.com/office/drawing/2014/main" id="{D65BC6EE-928F-FAA5-B00C-2044F2909C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9775" y="32578676"/>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7">
            <a:extLst>
              <a:ext uri="{FF2B5EF4-FFF2-40B4-BE49-F238E27FC236}">
                <a16:creationId xmlns:a16="http://schemas.microsoft.com/office/drawing/2014/main" id="{D93A8691-A67F-F121-012D-84DB9D5981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81088" y="32602529"/>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8">
            <a:extLst>
              <a:ext uri="{FF2B5EF4-FFF2-40B4-BE49-F238E27FC236}">
                <a16:creationId xmlns:a16="http://schemas.microsoft.com/office/drawing/2014/main" id="{850554D4-EC21-BF11-DDB7-46854EEF0F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798925" y="32615229"/>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97" name="Chart 11">
            <a:extLst>
              <a:ext uri="{FF2B5EF4-FFF2-40B4-BE49-F238E27FC236}">
                <a16:creationId xmlns:a16="http://schemas.microsoft.com/office/drawing/2014/main" id="{F0BF85E3-AFAE-9923-0D68-B4F7E6400CDC}"/>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r:id="rId9" imgW="5230821" imgH="3389670" progId="Excel.Chart.8">
                  <p:embed/>
                </p:oleObj>
              </mc:Choice>
              <mc:Fallback>
                <p:oleObj r:id="rId9" imgW="5230821" imgH="3389670" progId="Excel.Chart.8">
                  <p:embed/>
                  <p:pic>
                    <p:nvPicPr>
                      <p:cNvPr id="5197" name="Chart 11">
                        <a:extLst>
                          <a:ext uri="{FF2B5EF4-FFF2-40B4-BE49-F238E27FC236}">
                            <a16:creationId xmlns:a16="http://schemas.microsoft.com/office/drawing/2014/main" id="{F0BF85E3-AFAE-9923-0D68-B4F7E6400CD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99" name="Text Box 500">
            <a:extLst>
              <a:ext uri="{FF2B5EF4-FFF2-40B4-BE49-F238E27FC236}">
                <a16:creationId xmlns:a16="http://schemas.microsoft.com/office/drawing/2014/main" id="{2BCB9439-6FC6-FF8D-1B96-576635052EFA}"/>
              </a:ext>
            </a:extLst>
          </p:cNvPr>
          <p:cNvSpPr txBox="1">
            <a:spLocks noChangeArrowheads="1"/>
          </p:cNvSpPr>
          <p:nvPr/>
        </p:nvSpPr>
        <p:spPr bwMode="auto">
          <a:xfrm>
            <a:off x="10796588" y="18734088"/>
            <a:ext cx="1127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dirty="0">
                <a:latin typeface="Arial Narrow" panose="020B0606020202030204" pitchFamily="34" charset="0"/>
              </a:rPr>
              <a:t>Figure 2</a:t>
            </a:r>
          </a:p>
        </p:txBody>
      </p:sp>
      <p:pic>
        <p:nvPicPr>
          <p:cNvPr id="5200" name="Picture 126">
            <a:extLst>
              <a:ext uri="{FF2B5EF4-FFF2-40B4-BE49-F238E27FC236}">
                <a16:creationId xmlns:a16="http://schemas.microsoft.com/office/drawing/2014/main" id="{BD149C3C-B49F-8F31-94FD-5F720B57B1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6588" y="16717963"/>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 name="Picture 134">
            <a:extLst>
              <a:ext uri="{FF2B5EF4-FFF2-40B4-BE49-F238E27FC236}">
                <a16:creationId xmlns:a16="http://schemas.microsoft.com/office/drawing/2014/main" id="{26A8A729-D320-2D15-EAF5-4E11CE7683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96588" y="19227800"/>
            <a:ext cx="83693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Text Box 500">
            <a:extLst>
              <a:ext uri="{FF2B5EF4-FFF2-40B4-BE49-F238E27FC236}">
                <a16:creationId xmlns:a16="http://schemas.microsoft.com/office/drawing/2014/main" id="{4E151FB7-FAA3-E140-11FD-63C1BAE31FE1}"/>
              </a:ext>
            </a:extLst>
          </p:cNvPr>
          <p:cNvSpPr txBox="1">
            <a:spLocks noChangeArrowheads="1"/>
          </p:cNvSpPr>
          <p:nvPr/>
        </p:nvSpPr>
        <p:spPr bwMode="auto">
          <a:xfrm>
            <a:off x="10796588" y="21331238"/>
            <a:ext cx="1127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dirty="0">
                <a:latin typeface="Arial Narrow" panose="020B0606020202030204" pitchFamily="34" charset="0"/>
              </a:rPr>
              <a:t>Figure 3</a:t>
            </a:r>
          </a:p>
        </p:txBody>
      </p:sp>
      <p:pic>
        <p:nvPicPr>
          <p:cNvPr id="4" name="Picture 3">
            <a:extLst>
              <a:ext uri="{FF2B5EF4-FFF2-40B4-BE49-F238E27FC236}">
                <a16:creationId xmlns:a16="http://schemas.microsoft.com/office/drawing/2014/main" id="{37805EA9-0781-AC50-B5F9-41740D72511B}"/>
              </a:ext>
            </a:extLst>
          </p:cNvPr>
          <p:cNvPicPr>
            <a:picLocks noChangeAspect="1"/>
          </p:cNvPicPr>
          <p:nvPr/>
        </p:nvPicPr>
        <p:blipFill>
          <a:blip r:embed="rId13"/>
          <a:stretch>
            <a:fillRect/>
          </a:stretch>
        </p:blipFill>
        <p:spPr>
          <a:xfrm>
            <a:off x="10818244" y="9887381"/>
            <a:ext cx="8135485" cy="1371791"/>
          </a:xfrm>
          <a:prstGeom prst="rect">
            <a:avLst/>
          </a:prstGeom>
        </p:spPr>
      </p:pic>
      <p:pic>
        <p:nvPicPr>
          <p:cNvPr id="6" name="Picture 5">
            <a:extLst>
              <a:ext uri="{FF2B5EF4-FFF2-40B4-BE49-F238E27FC236}">
                <a16:creationId xmlns:a16="http://schemas.microsoft.com/office/drawing/2014/main" id="{C402F446-FE1A-1AA7-9EF3-A57B76DC7391}"/>
              </a:ext>
            </a:extLst>
          </p:cNvPr>
          <p:cNvPicPr>
            <a:picLocks noChangeAspect="1"/>
          </p:cNvPicPr>
          <p:nvPr/>
        </p:nvPicPr>
        <p:blipFill>
          <a:blip r:embed="rId14"/>
          <a:stretch>
            <a:fillRect/>
          </a:stretch>
        </p:blipFill>
        <p:spPr>
          <a:xfrm>
            <a:off x="11668471" y="25162318"/>
            <a:ext cx="6808898" cy="3366411"/>
          </a:xfrm>
          <a:prstGeom prst="rect">
            <a:avLst/>
          </a:prstGeom>
        </p:spPr>
      </p:pic>
    </p:spTree>
    <p:extLst>
      <p:ext uri="{BB962C8B-B14F-4D97-AF65-F5344CB8AC3E}">
        <p14:creationId xmlns:p14="http://schemas.microsoft.com/office/powerpoint/2010/main" val="1368911485"/>
      </p:ext>
    </p:extLst>
  </p:cSld>
  <p:clrMapOvr>
    <a:masterClrMapping/>
  </p:clrMapOvr>
</p:sld>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FEB8BF40FB9489D71E3A40FDBC2BA" ma:contentTypeVersion="17" ma:contentTypeDescription="Create a new document." ma:contentTypeScope="" ma:versionID="82447061579fead75f31acf773297b64">
  <xsd:schema xmlns:xsd="http://www.w3.org/2001/XMLSchema" xmlns:xs="http://www.w3.org/2001/XMLSchema" xmlns:p="http://schemas.microsoft.com/office/2006/metadata/properties" xmlns:ns2="0e38c4dc-b34c-4849-bbdd-c9dcec0df793" xmlns:ns3="b5a09ea8-99bd-48d6-8aa4-cf62d261bd02" targetNamespace="http://schemas.microsoft.com/office/2006/metadata/properties" ma:root="true" ma:fieldsID="45cfd295e2a7f8add7d4aeae5dbc12d1" ns2:_="" ns3:_="">
    <xsd:import namespace="0e38c4dc-b34c-4849-bbdd-c9dcec0df793"/>
    <xsd:import namespace="b5a09ea8-99bd-48d6-8aa4-cf62d261bd0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Notes" minOccurs="0"/>
                <xsd:element ref="ns2:MediaServiceObjectDetectorVersions" minOccurs="0"/>
                <xsd:element ref="ns2:MediaServiceLocation" minOccurs="0"/>
                <xsd:element ref="ns2:Owne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8c4dc-b34c-4849-bbdd-c9dcec0df79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6a0c959-73da-4a3e-98b5-067e72b6a6e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Owner" ma:index="23" nillable="true" ma:displayName="Owner" ma:format="Dropdown" ma:list="UserInfo" ma:SharePointGroup="0"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a09ea8-99bd-48d6-8aa4-cf62d261bd0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1b3bea9-94f3-452c-9cc9-6b376bd72b2d}" ma:internalName="TaxCatchAll" ma:showField="CatchAllData" ma:web="b5a09ea8-99bd-48d6-8aa4-cf62d261bd0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3BECA2-7BC7-4C6C-8D7B-9CA74AF71D74}"/>
</file>

<file path=customXml/itemProps2.xml><?xml version="1.0" encoding="utf-8"?>
<ds:datastoreItem xmlns:ds="http://schemas.openxmlformats.org/officeDocument/2006/customXml" ds:itemID="{9500F9D2-2571-47F4-8858-F8B5980D22A0}"/>
</file>

<file path=docProps/app.xml><?xml version="1.0" encoding="utf-8"?>
<Properties xmlns="http://schemas.openxmlformats.org/officeDocument/2006/extended-properties" xmlns:vt="http://schemas.openxmlformats.org/officeDocument/2006/docPropsVTypes">
  <Template/>
  <TotalTime>85</TotalTime>
  <Words>944</Words>
  <Application>Microsoft Office PowerPoint</Application>
  <PresentationFormat>Custom</PresentationFormat>
  <Paragraphs>60</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Aptos</vt:lpstr>
      <vt:lpstr>Arial</vt:lpstr>
      <vt:lpstr>Arial Black</vt:lpstr>
      <vt:lpstr>Arial Narrow</vt:lpstr>
      <vt:lpstr>Custom Design</vt:lpstr>
      <vt:lpstr>Microsoft Excel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McNally</dc:creator>
  <cp:lastModifiedBy>Loreto Manriquez</cp:lastModifiedBy>
  <cp:revision>3</cp:revision>
  <dcterms:created xsi:type="dcterms:W3CDTF">2024-02-28T17:23:07Z</dcterms:created>
  <dcterms:modified xsi:type="dcterms:W3CDTF">2024-02-29T09:55:28Z</dcterms:modified>
</cp:coreProperties>
</file>